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OPPOSans B"/>
      <p:regular r:id="rId13"/>
    </p:embeddedFont>
    <p:embeddedFont>
      <p:font typeface="OPPOSans H"/>
      <p:regular r:id="rId14"/>
    </p:embeddedFont>
    <p:embeddedFont>
      <p:font typeface="HelloFont WenYiHei"/>
      <p:regular r:id="rId15"/>
    </p:embeddedFont>
    <p:embeddedFont>
      <p:font typeface="Source Han Sans"/>
      <p:regular r:id="rId16"/>
    </p:embeddedFont>
    <p:embeddedFont>
      <p:font typeface="Source Han Sans CN Bold"/>
      <p:regular r:id="rId17"/>
    </p:embeddedFont>
    <p:embeddedFont>
      <p:font typeface="OPPOSans L"/>
      <p:regular r:id="rId18"/>
    </p:embeddedFont>
    <p:embeddedFont>
      <p:font typeface="OPPOSans M"/>
      <p:regular r:id="rId19"/>
    </p:embeddedFont>
    <p:embeddedFont>
      <p:font typeface="OPPOSans R"/>
      <p:regular r:id="rId20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font" Target="fonts/font4.fntdata"/>
<Relationship Id="rId14" Type="http://schemas.openxmlformats.org/officeDocument/2006/relationships/font" Target="fonts/font2.fntdata"/>
<Relationship Id="rId15" Type="http://schemas.openxmlformats.org/officeDocument/2006/relationships/font" Target="fonts/font1.fntdata"/>
<Relationship Id="rId16" Type="http://schemas.openxmlformats.org/officeDocument/2006/relationships/font" Target="fonts/font6.fntdata"/>
<Relationship Id="rId17" Type="http://schemas.openxmlformats.org/officeDocument/2006/relationships/font" Target="fonts/font5.fntdata"/>
<Relationship Id="rId18" Type="http://schemas.openxmlformats.org/officeDocument/2006/relationships/font" Target="fonts/font3.fntdata"/>
<Relationship Id="rId19" Type="http://schemas.openxmlformats.org/officeDocument/2006/relationships/font" Target="fonts/font8.fntdata"/>
<Relationship Id="rId20" Type="http://schemas.openxmlformats.org/officeDocument/2006/relationships/font" Target="fonts/font7.fntdata"/>
</Relationships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9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9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Relationship Id="rId3" Type="http://schemas.openxmlformats.org/officeDocument/2006/relationships/image" Target="../media/image5.png"/>
<Relationship Id="rId4" Type="http://schemas.openxmlformats.org/officeDocument/2006/relationships/image" Target="../media/image7.png"/>
<Relationship Id="rId5" Type="http://schemas.openxmlformats.org/officeDocument/2006/relationships/image" Target="../media/image8.png"/>
<Relationship Id="rId6" Type="http://schemas.openxmlformats.org/officeDocument/2006/relationships/image" Target="../media/image10.png"/>
<Relationship Id="rId7" Type="http://schemas.openxmlformats.org/officeDocument/2006/relationships/image" Target="../media/image3.png"/>
<Relationship Id="rId8" Type="http://schemas.openxmlformats.org/officeDocument/2006/relationships/image" Target="../media/image2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14013" r="0" b="0"/>
          <a:stretch>
            <a:fillRect/>
          </a:stretch>
        </p:blipFill>
        <p:spPr>
          <a:xfrm rot="0" flipH="0" flipV="0">
            <a:off x="4102" y="0"/>
            <a:ext cx="12183796" cy="6858000"/>
          </a:xfrm>
          <a:custGeom>
            <a:avLst/>
            <a:gdLst>
              <a:gd name="connsiteX0" fmla="*/ 0 w 12183796"/>
              <a:gd name="connsiteY0" fmla="*/ 0 h 6858000"/>
              <a:gd name="connsiteX1" fmla="*/ 12183796 w 12183796"/>
              <a:gd name="connsiteY1" fmla="*/ 0 h 6858000"/>
              <a:gd name="connsiteX2" fmla="*/ 12183796 w 12183796"/>
              <a:gd name="connsiteY2" fmla="*/ 6858000 h 6858000"/>
              <a:gd name="connsiteX3" fmla="*/ 0 w 12183796"/>
              <a:gd name="connsiteY3" fmla="*/ 6858000 h 6858000"/>
            </a:gdLst>
            <a:rect l="l" t="t" r="r" b="b"/>
            <a:pathLst>
              <a:path w="12183796" h="6858000">
                <a:moveTo>
                  <a:pt x="0" y="0"/>
                </a:moveTo>
                <a:lnTo>
                  <a:pt x="12183796" y="0"/>
                </a:lnTo>
                <a:lnTo>
                  <a:pt x="12183796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5526336" y="0"/>
            <a:ext cx="6904721" cy="6858000"/>
          </a:xfrm>
          <a:custGeom>
            <a:avLst/>
            <a:gdLst>
              <a:gd name="connsiteX0" fmla="*/ 3728720 w 6528797"/>
              <a:gd name="connsiteY0" fmla="*/ 3891280 h 6484620"/>
              <a:gd name="connsiteX1" fmla="*/ 3982720 w 6528797"/>
              <a:gd name="connsiteY1" fmla="*/ 0 h 6484620"/>
              <a:gd name="connsiteX2" fmla="*/ 6528797 w 6528797"/>
              <a:gd name="connsiteY2" fmla="*/ 0 h 6484620"/>
              <a:gd name="connsiteX3" fmla="*/ 6528797 w 6528797"/>
              <a:gd name="connsiteY3" fmla="*/ 6484620 h 6484620"/>
              <a:gd name="connsiteX4" fmla="*/ 0 w 6528797"/>
              <a:gd name="connsiteY4" fmla="*/ 6484620 h 6484620"/>
              <a:gd name="connsiteX5" fmla="*/ 3728720 w 6528797"/>
              <a:gd name="connsiteY5" fmla="*/ 3891280 h 6484620"/>
            </a:gdLst>
            <a:rect l="l" t="t" r="r" b="b"/>
            <a:pathLst>
              <a:path w="6528797" h="6484620">
                <a:moveTo>
                  <a:pt x="3728720" y="3891280"/>
                </a:moveTo>
                <a:cubicBezTo>
                  <a:pt x="4240107" y="3071707"/>
                  <a:pt x="4721013" y="1540933"/>
                  <a:pt x="3982720" y="0"/>
                </a:cubicBezTo>
                <a:lnTo>
                  <a:pt x="6528797" y="0"/>
                </a:lnTo>
                <a:lnTo>
                  <a:pt x="6528797" y="6484620"/>
                </a:lnTo>
                <a:lnTo>
                  <a:pt x="0" y="6484620"/>
                </a:lnTo>
                <a:cubicBezTo>
                  <a:pt x="3387" y="5152813"/>
                  <a:pt x="1256453" y="4603327"/>
                  <a:pt x="3728720" y="389128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001352" y="608172"/>
            <a:ext cx="1696402" cy="1696402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33423" y="4853323"/>
            <a:ext cx="1696402" cy="1696402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234" t="2499" r="2649" b="2384"/>
          <a:stretch>
            <a:fillRect/>
          </a:stretch>
        </p:blipFill>
        <p:spPr>
          <a:xfrm rot="0" flipH="0" flipV="0">
            <a:off x="6836850" y="931892"/>
            <a:ext cx="4892976" cy="4892976"/>
          </a:xfrm>
          <a:custGeom>
            <a:avLst/>
            <a:gdLst>
              <a:gd name="connsiteX0" fmla="*/ 2446488 w 4892976"/>
              <a:gd name="connsiteY0" fmla="*/ 0 h 4892976"/>
              <a:gd name="connsiteX1" fmla="*/ 4892976 w 4892976"/>
              <a:gd name="connsiteY1" fmla="*/ 2446488 h 4892976"/>
              <a:gd name="connsiteX2" fmla="*/ 2446488 w 4892976"/>
              <a:gd name="connsiteY2" fmla="*/ 4892976 h 4892976"/>
              <a:gd name="connsiteX3" fmla="*/ 0 w 4892976"/>
              <a:gd name="connsiteY3" fmla="*/ 2446488 h 4892976"/>
              <a:gd name="connsiteX4" fmla="*/ 2446488 w 4892976"/>
              <a:gd name="connsiteY4" fmla="*/ 0 h 4892976"/>
            </a:gdLst>
            <a:rect l="l" t="t" r="r" b="b"/>
            <a:pathLst>
              <a:path w="4892976" h="4892976">
                <a:moveTo>
                  <a:pt x="2446488" y="0"/>
                </a:moveTo>
                <a:cubicBezTo>
                  <a:pt x="3797646" y="0"/>
                  <a:pt x="4892976" y="1095330"/>
                  <a:pt x="4892976" y="2446488"/>
                </a:cubicBezTo>
                <a:cubicBezTo>
                  <a:pt x="4892976" y="3797646"/>
                  <a:pt x="3797646" y="4892976"/>
                  <a:pt x="2446488" y="4892976"/>
                </a:cubicBezTo>
                <a:cubicBezTo>
                  <a:pt x="1095330" y="4892976"/>
                  <a:pt x="0" y="3797646"/>
                  <a:pt x="0" y="2446488"/>
                </a:cubicBezTo>
                <a:cubicBezTo>
                  <a:pt x="0" y="1095330"/>
                  <a:pt x="1095330" y="0"/>
                  <a:pt x="24464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6607056" y="723854"/>
            <a:ext cx="5330808" cy="5330808"/>
          </a:xfrm>
          <a:prstGeom prst="ellipse">
            <a:avLst/>
          </a:prstGeom>
          <a:noFill/>
          <a:ln w="28575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5300000" flipH="0" flipV="0">
            <a:off x="5216146" y="914286"/>
            <a:ext cx="1274195" cy="1274195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3000">
                <a:schemeClr val="accent1">
                  <a:alpha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97054" y="4626700"/>
            <a:ext cx="324899" cy="324899"/>
          </a:xfrm>
          <a:prstGeom prst="ellipse">
            <a:avLst/>
          </a:prstGeom>
          <a:gradFill>
            <a:gsLst>
              <a:gs pos="0">
                <a:schemeClr val="accent1"/>
              </a:gs>
              <a:gs pos="73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651184" y="2218776"/>
            <a:ext cx="262715" cy="262715"/>
          </a:xfrm>
          <a:prstGeom prst="donut">
            <a:avLst>
              <a:gd name="adj" fmla="val 31481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765961" y="5972993"/>
            <a:ext cx="262715" cy="262715"/>
          </a:xfrm>
          <a:prstGeom prst="donut">
            <a:avLst>
              <a:gd name="adj" fmla="val 31481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31035" y="3111462"/>
            <a:ext cx="5464965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49637" y="3454595"/>
            <a:ext cx="2220938" cy="486065"/>
          </a:xfrm>
          <a:prstGeom prst="parallelogram">
            <a:avLst>
              <a:gd name="adj" fmla="val 28105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57313" y="3365931"/>
            <a:ext cx="2220938" cy="486065"/>
          </a:xfrm>
          <a:prstGeom prst="parallelogram">
            <a:avLst>
              <a:gd name="adj" fmla="val 2810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20211" y="3425491"/>
            <a:ext cx="225136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016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汇报人：AiPPT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01093" y="2188413"/>
            <a:ext cx="6357246" cy="17429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SkyRoot Business Plan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14013" r="0" b="0"/>
          <a:stretch>
            <a:fillRect/>
          </a:stretch>
        </p:blipFill>
        <p:spPr>
          <a:xfrm rot="0" flipH="0" flipV="0">
            <a:off x="4102" y="0"/>
            <a:ext cx="12183796" cy="6858000"/>
          </a:xfrm>
          <a:custGeom>
            <a:avLst/>
            <a:gdLst>
              <a:gd name="connsiteX0" fmla="*/ 0 w 12183796"/>
              <a:gd name="connsiteY0" fmla="*/ 0 h 6858000"/>
              <a:gd name="connsiteX1" fmla="*/ 12183796 w 12183796"/>
              <a:gd name="connsiteY1" fmla="*/ 0 h 6858000"/>
              <a:gd name="connsiteX2" fmla="*/ 12183796 w 12183796"/>
              <a:gd name="connsiteY2" fmla="*/ 6858000 h 6858000"/>
              <a:gd name="connsiteX3" fmla="*/ 0 w 12183796"/>
              <a:gd name="connsiteY3" fmla="*/ 6858000 h 6858000"/>
            </a:gdLst>
            <a:rect l="l" t="t" r="r" b="b"/>
            <a:pathLst>
              <a:path w="12183796" h="6858000">
                <a:moveTo>
                  <a:pt x="0" y="0"/>
                </a:moveTo>
                <a:lnTo>
                  <a:pt x="12183796" y="0"/>
                </a:lnTo>
                <a:lnTo>
                  <a:pt x="12183796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5526336" y="0"/>
            <a:ext cx="6904721" cy="6858000"/>
          </a:xfrm>
          <a:custGeom>
            <a:avLst/>
            <a:gdLst>
              <a:gd name="connsiteX0" fmla="*/ 3728720 w 6528797"/>
              <a:gd name="connsiteY0" fmla="*/ 3891280 h 6484620"/>
              <a:gd name="connsiteX1" fmla="*/ 3982720 w 6528797"/>
              <a:gd name="connsiteY1" fmla="*/ 0 h 6484620"/>
              <a:gd name="connsiteX2" fmla="*/ 6528797 w 6528797"/>
              <a:gd name="connsiteY2" fmla="*/ 0 h 6484620"/>
              <a:gd name="connsiteX3" fmla="*/ 6528797 w 6528797"/>
              <a:gd name="connsiteY3" fmla="*/ 6484620 h 6484620"/>
              <a:gd name="connsiteX4" fmla="*/ 0 w 6528797"/>
              <a:gd name="connsiteY4" fmla="*/ 6484620 h 6484620"/>
              <a:gd name="connsiteX5" fmla="*/ 3728720 w 6528797"/>
              <a:gd name="connsiteY5" fmla="*/ 3891280 h 6484620"/>
            </a:gdLst>
            <a:rect l="l" t="t" r="r" b="b"/>
            <a:pathLst>
              <a:path w="6528797" h="6484620">
                <a:moveTo>
                  <a:pt x="3728720" y="3891280"/>
                </a:moveTo>
                <a:cubicBezTo>
                  <a:pt x="4240107" y="3071707"/>
                  <a:pt x="4721013" y="1540933"/>
                  <a:pt x="3982720" y="0"/>
                </a:cubicBezTo>
                <a:lnTo>
                  <a:pt x="6528797" y="0"/>
                </a:lnTo>
                <a:lnTo>
                  <a:pt x="6528797" y="6484620"/>
                </a:lnTo>
                <a:lnTo>
                  <a:pt x="0" y="6484620"/>
                </a:lnTo>
                <a:cubicBezTo>
                  <a:pt x="3387" y="5152813"/>
                  <a:pt x="1256453" y="4603327"/>
                  <a:pt x="3728720" y="389128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001352" y="608172"/>
            <a:ext cx="1696402" cy="1696402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33423" y="4853323"/>
            <a:ext cx="1696402" cy="1696402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234" t="2499" r="2649" b="2384"/>
          <a:stretch>
            <a:fillRect/>
          </a:stretch>
        </p:blipFill>
        <p:spPr>
          <a:xfrm rot="0" flipH="0" flipV="0">
            <a:off x="6836850" y="931892"/>
            <a:ext cx="4892976" cy="4892976"/>
          </a:xfrm>
          <a:custGeom>
            <a:avLst/>
            <a:gdLst>
              <a:gd name="connsiteX0" fmla="*/ 2446488 w 4892976"/>
              <a:gd name="connsiteY0" fmla="*/ 0 h 4892976"/>
              <a:gd name="connsiteX1" fmla="*/ 4892976 w 4892976"/>
              <a:gd name="connsiteY1" fmla="*/ 2446488 h 4892976"/>
              <a:gd name="connsiteX2" fmla="*/ 2446488 w 4892976"/>
              <a:gd name="connsiteY2" fmla="*/ 4892976 h 4892976"/>
              <a:gd name="connsiteX3" fmla="*/ 0 w 4892976"/>
              <a:gd name="connsiteY3" fmla="*/ 2446488 h 4892976"/>
              <a:gd name="connsiteX4" fmla="*/ 2446488 w 4892976"/>
              <a:gd name="connsiteY4" fmla="*/ 0 h 4892976"/>
            </a:gdLst>
            <a:rect l="l" t="t" r="r" b="b"/>
            <a:pathLst>
              <a:path w="4892976" h="4892976">
                <a:moveTo>
                  <a:pt x="2446488" y="0"/>
                </a:moveTo>
                <a:cubicBezTo>
                  <a:pt x="3797646" y="0"/>
                  <a:pt x="4892976" y="1095330"/>
                  <a:pt x="4892976" y="2446488"/>
                </a:cubicBezTo>
                <a:cubicBezTo>
                  <a:pt x="4892976" y="3797646"/>
                  <a:pt x="3797646" y="4892976"/>
                  <a:pt x="2446488" y="4892976"/>
                </a:cubicBezTo>
                <a:cubicBezTo>
                  <a:pt x="1095330" y="4892976"/>
                  <a:pt x="0" y="3797646"/>
                  <a:pt x="0" y="2446488"/>
                </a:cubicBezTo>
                <a:cubicBezTo>
                  <a:pt x="0" y="1095330"/>
                  <a:pt x="1095330" y="0"/>
                  <a:pt x="24464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6607056" y="723854"/>
            <a:ext cx="5330808" cy="5330808"/>
          </a:xfrm>
          <a:prstGeom prst="ellipse">
            <a:avLst/>
          </a:prstGeom>
          <a:noFill/>
          <a:ln w="28575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5300000" flipH="0" flipV="0">
            <a:off x="5216146" y="914286"/>
            <a:ext cx="1274195" cy="1274195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3000">
                <a:schemeClr val="accent1">
                  <a:alpha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97054" y="4626700"/>
            <a:ext cx="324899" cy="324899"/>
          </a:xfrm>
          <a:prstGeom prst="ellipse">
            <a:avLst/>
          </a:prstGeom>
          <a:gradFill>
            <a:gsLst>
              <a:gs pos="0">
                <a:schemeClr val="accent1"/>
              </a:gs>
              <a:gs pos="73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651184" y="2218776"/>
            <a:ext cx="262715" cy="262715"/>
          </a:xfrm>
          <a:prstGeom prst="donut">
            <a:avLst>
              <a:gd name="adj" fmla="val 31481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765961" y="5972993"/>
            <a:ext cx="262715" cy="262715"/>
          </a:xfrm>
          <a:prstGeom prst="donut">
            <a:avLst>
              <a:gd name="adj" fmla="val 31481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91335" y="3873462"/>
            <a:ext cx="5464965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6237" y="4521395"/>
            <a:ext cx="2220938" cy="486065"/>
          </a:xfrm>
          <a:prstGeom prst="parallelogram">
            <a:avLst>
              <a:gd name="adj" fmla="val 28105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23913" y="4369231"/>
            <a:ext cx="2220938" cy="486065"/>
          </a:xfrm>
          <a:prstGeom prst="parallelogram">
            <a:avLst>
              <a:gd name="adj" fmla="val 2810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86811" y="4479591"/>
            <a:ext cx="225136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016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汇报人：AiPPT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78893" y="2226513"/>
            <a:ext cx="5722246" cy="17429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978508"/>
            <a:ext cx="14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Project Background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0810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778648"/>
            <a:ext cx="4160074" cy="7716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51AB69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69650" y="1978508"/>
            <a:ext cx="14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46965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5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Market Research on Agricultural Product Live Streaming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51735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27890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Project Core Value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78900" y="1978508"/>
            <a:ext cx="14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32660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0" y="4257814"/>
            <a:ext cx="14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5541349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Core Risk Analysis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08106" y="5151097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469650" y="4257814"/>
            <a:ext cx="14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05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469650" y="5541349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Future Vision and Strategic Path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517356" y="5151097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106680" y="1661160"/>
            <a:ext cx="12298680" cy="4206240"/>
          </a:xfrm>
          <a:prstGeom prst="rect">
            <a:avLst/>
          </a:prstGeom>
          <a:solidFill>
            <a:schemeClr val="bg1">
              <a:lumMod val="95000"/>
              <a:alpha val="4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38752" y="1889460"/>
            <a:ext cx="3724265" cy="372426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38100" dir="5400000" sx="100000" sy="100000" kx="0" ky="0" algn="t" rotWithShape="0">
              <a:srgbClr val="000000">
                <a:alpha val="17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1978" t="0" r="21978" b="0"/>
          <a:stretch>
            <a:fillRect/>
          </a:stretch>
        </p:blipFill>
        <p:spPr>
          <a:xfrm rot="0" flipH="0" flipV="0">
            <a:off x="398419" y="1932217"/>
            <a:ext cx="3628570" cy="3628566"/>
          </a:xfrm>
          <a:custGeom>
            <a:avLst/>
            <a:gdLst>
              <a:gd name="connsiteX0" fmla="*/ 1814285 w 3628570"/>
              <a:gd name="connsiteY0" fmla="*/ 0 h 3628566"/>
              <a:gd name="connsiteX1" fmla="*/ 3628570 w 3628570"/>
              <a:gd name="connsiteY1" fmla="*/ 1814283 h 3628566"/>
              <a:gd name="connsiteX2" fmla="*/ 1814285 w 3628570"/>
              <a:gd name="connsiteY2" fmla="*/ 3628566 h 3628566"/>
              <a:gd name="connsiteX3" fmla="*/ 0 w 3628570"/>
              <a:gd name="connsiteY3" fmla="*/ 1814283 h 3628566"/>
              <a:gd name="connsiteX4" fmla="*/ 1814285 w 3628570"/>
              <a:gd name="connsiteY4" fmla="*/ 0 h 3628566"/>
            </a:gdLst>
            <a:rect l="l" t="t" r="r" b="b"/>
            <a:pathLst>
              <a:path w="3628570" h="3628566">
                <a:moveTo>
                  <a:pt x="1814285" y="0"/>
                </a:moveTo>
                <a:cubicBezTo>
                  <a:pt x="2816287" y="0"/>
                  <a:pt x="3628570" y="812282"/>
                  <a:pt x="3628570" y="1814283"/>
                </a:cubicBezTo>
                <a:cubicBezTo>
                  <a:pt x="3628570" y="2816284"/>
                  <a:pt x="2816287" y="3628566"/>
                  <a:pt x="1814285" y="3628566"/>
                </a:cubicBezTo>
                <a:cubicBezTo>
                  <a:pt x="812283" y="3628566"/>
                  <a:pt x="0" y="2816284"/>
                  <a:pt x="0" y="1814283"/>
                </a:cubicBezTo>
                <a:cubicBezTo>
                  <a:pt x="0" y="812282"/>
                  <a:pt x="812283" y="0"/>
                  <a:pt x="181428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975360" y="2509157"/>
            <a:ext cx="2474688" cy="2474686"/>
          </a:xfrm>
          <a:prstGeom prst="ellipse">
            <a:avLst/>
          </a:prstGeom>
          <a:solidFill>
            <a:schemeClr val="accent1">
              <a:alpha val="6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1673054" y="3247252"/>
            <a:ext cx="1079300" cy="10444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noFill/>
          <a:ln w="2540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435825" y="2616432"/>
            <a:ext cx="5780815" cy="126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The project is inspired by the Central Document No.1 in 2025, which emphasizes "new quality productivity in agriculture and technology empowerment" and "integration of rural e- commerce and cross- border e- commerce".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693920" y="2972932"/>
            <a:ext cx="548640" cy="548640"/>
          </a:xfrm>
          <a:prstGeom prst="round2DiagRect">
            <a:avLst>
              <a:gd name="adj1" fmla="val 30247"/>
              <a:gd name="adj2" fmla="val 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887185" y="3143876"/>
            <a:ext cx="190864" cy="20675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435825" y="4176746"/>
            <a:ext cx="5780815" cy="126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It aligns with the eight policy supports for agricultural products under the new e- commerce law.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93920" y="4533246"/>
            <a:ext cx="548640" cy="548640"/>
          </a:xfrm>
          <a:prstGeom prst="round2DiagRect">
            <a:avLst>
              <a:gd name="adj1" fmla="val 30247"/>
              <a:gd name="adj2" fmla="val 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887185" y="4704190"/>
            <a:ext cx="190864" cy="20675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693920" y="1344742"/>
            <a:ext cx="3855720" cy="766458"/>
          </a:xfrm>
          <a:prstGeom prst="round2DiagRect">
            <a:avLst>
              <a:gd name="adj1" fmla="val 30247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006340" y="1408114"/>
            <a:ext cx="3230880" cy="6397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Central Document No.1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96039" y="244369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Policy Foundation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4775" y="252947"/>
            <a:ext cx="134030" cy="134030"/>
          </a:xfrm>
          <a:prstGeom prst="rect">
            <a:avLst/>
          </a:prstGeom>
          <a:noFill/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21870" y="564598"/>
            <a:ext cx="179026" cy="1790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69408" y="305700"/>
            <a:ext cx="366669" cy="36666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-12700" y="-16510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764063" y="1311494"/>
            <a:ext cx="3158491" cy="805847"/>
          </a:xfrm>
          <a:prstGeom prst="homePlate">
            <a:avLst>
              <a:gd name="adj" fmla="val 2601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922554" y="1311494"/>
            <a:ext cx="494616" cy="805847"/>
          </a:xfrm>
          <a:prstGeom prst="chevr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0">
            <a:off x="3774831" y="1311494"/>
            <a:ext cx="494616" cy="805847"/>
          </a:xfrm>
          <a:prstGeom prst="chevr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4269447" y="1311494"/>
            <a:ext cx="3158491" cy="805847"/>
          </a:xfrm>
          <a:prstGeom prst="homePlate">
            <a:avLst>
              <a:gd name="adj" fmla="val 2601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15573" y="5442856"/>
            <a:ext cx="11548153" cy="909850"/>
          </a:xfrm>
          <a:prstGeom prst="trapezoid">
            <a:avLst>
              <a:gd name="adj" fmla="val 64912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95000">
                <a:schemeClr val="accent1">
                  <a:alpha val="37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 flipH="0" flipV="0">
            <a:off x="8687867" y="4386103"/>
            <a:ext cx="688086" cy="1284743"/>
          </a:xfrm>
          <a:prstGeom prst="rightArrow">
            <a:avLst>
              <a:gd name="adj1" fmla="val 73748"/>
              <a:gd name="adj2" fmla="val 58301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515430" y="3679062"/>
            <a:ext cx="4364958" cy="1004421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9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630367" y="3821318"/>
            <a:ext cx="4109685" cy="86651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The penetration rate of agricultural product live streaming reached 42%, indicating a promising trend in this field.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511013" y="2358262"/>
            <a:ext cx="4364958" cy="1347321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9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647719" y="2513218"/>
            <a:ext cx="4091546" cy="1167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The transaction scale of agricultural e- commerce reached 1.2 trillion yuan in 2023, with a growth rate of 18.7%, showing strong market potential.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3349450" y="4335303"/>
            <a:ext cx="688086" cy="1284743"/>
          </a:xfrm>
          <a:prstGeom prst="rightArrow">
            <a:avLst>
              <a:gd name="adj1" fmla="val 73748"/>
              <a:gd name="adj2" fmla="val 58301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63317" y="5146094"/>
            <a:ext cx="10652664" cy="820670"/>
          </a:xfrm>
          <a:prstGeom prst="trapezoid">
            <a:avLst>
              <a:gd name="adj" fmla="val 64912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95000">
                <a:schemeClr val="accent1">
                  <a:alpha val="7300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08620" y="1442941"/>
            <a:ext cx="3174760" cy="54295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043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Agricultural E-commerce Boom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57939" y="422169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Market Potential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4775" y="252947"/>
            <a:ext cx="134030" cy="134030"/>
          </a:xfrm>
          <a:prstGeom prst="rect">
            <a:avLst/>
          </a:prstGeom>
          <a:noFill/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21870" y="564598"/>
            <a:ext cx="179026" cy="1790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69408" y="305700"/>
            <a:ext cx="366669" cy="36666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58930" y="3602862"/>
            <a:ext cx="4364958" cy="1004421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9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54513" y="2358262"/>
            <a:ext cx="4364958" cy="1347321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9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905519" y="3808618"/>
            <a:ext cx="4091546" cy="1167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This highlights the urgent need for traceability technology to enhance consumer trust.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791219" y="2437018"/>
            <a:ext cx="4091546" cy="1167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68% of consumers worry about the quality of agricultural products in live streaming, and only 35% trust the inspection reports provided by merchants.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1778000" y="5670550"/>
            <a:ext cx="4102100" cy="215900"/>
          </a:xfrm>
          <a:prstGeom prst="rect"/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38572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​​Agricultural E-commerce Economy Thrives​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337300" y="5670550"/>
            <a:ext cx="5384800" cy="215900"/>
          </a:xfrm>
          <a:prstGeom prst="rect"/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38572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Emerging Opportunities in Agricultural E-commerce 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085484" y="3343059"/>
            <a:ext cx="4790552" cy="143168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8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239763" y="1790107"/>
            <a:ext cx="4790552" cy="143168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8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239763" y="3343059"/>
            <a:ext cx="4790552" cy="1431680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43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239763" y="4896011"/>
            <a:ext cx="4790552" cy="143168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8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0">
            <a:off x="6085484" y="1790107"/>
            <a:ext cx="4790552" cy="1431680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43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6085484" y="4896011"/>
            <a:ext cx="4790552" cy="1431680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43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5622" y="1765547"/>
            <a:ext cx="1152851" cy="145623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800000" scaled="0"/>
          </a:gradFill>
          <a:ln w="508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258431" y="1765547"/>
            <a:ext cx="1152851" cy="1456239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90000">
                <a:schemeClr val="accent2"/>
              </a:gs>
            </a:gsLst>
            <a:lin ang="1800000" scaled="0"/>
          </a:gradFill>
          <a:ln w="50800" cap="sq"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022415" y="1911262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87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Core Features:
Short video-embedded traceability links
Basic blockchain-based certification
Critical Limitation:
Limited data dimensions​​ – solely covers logistics and inspection reports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15622" y="3318499"/>
            <a:ext cx="1152851" cy="1456239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90000">
                <a:schemeClr val="accent2"/>
              </a:gs>
            </a:gsLst>
            <a:lin ang="1800000" scaled="0"/>
          </a:gradFill>
          <a:ln w="50800" cap="sq"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258431" y="3318499"/>
            <a:ext cx="1152851" cy="145623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800000" scaled="0"/>
          </a:gradFill>
          <a:ln w="508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15622" y="4871451"/>
            <a:ext cx="1152851" cy="145623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800000" scaled="0"/>
          </a:gradFill>
          <a:ln w="508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258431" y="4871451"/>
            <a:ext cx="1152851" cy="1456239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90000">
                <a:schemeClr val="accent2"/>
              </a:gs>
            </a:gsLst>
            <a:lin ang="1800000" scaled="0"/>
          </a:gradFill>
          <a:ln w="50800" cap="sq"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873814" y="5089814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​​Kuaishou Nongren Livestream Assistant​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022414" y="5017166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81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Core Features:
Real-time dialect-to-standard speech conversion
Basic AR sticker effects
Critical Limitations:
No product recognition capability​​ – AR lacks item-specific interaction.
​​Generic script templates​​ – Limited customization for agricultural contexts.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379093" y="1911262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TikTok (Douyin) E-commerce Traceability Tools​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68791" y="3464214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Tencent Anxin Platform​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379091" y="3467766"/>
            <a:ext cx="3714294" cy="1166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81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Core Features:
Blockchain-based traceability (integrated with WeChat ecosystem)
Basic AR scan-to-view reports
Critical Limitations:
Static AR display only​​ – No dynamic growth process rendering
​​Lacks agricultural lifecycle visualization​​ – Limited to pre-loaded static images</a:t>
            </a:r>
            <a:endParaRPr kumimoji="1" lang="zh-CN" altLang="en-US"/>
          </a:p>
        </p:txBody>
      </p:sp>
      <p:pic>
        <p:nvPicPr>
          <p:cNvPr id="21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7843" t="0" r="27843" b="0"/>
          <a:stretch>
            <a:fillRect/>
          </a:stretch>
        </p:blipFill>
        <p:spPr>
          <a:xfrm rot="0" flipH="0" flipV="0">
            <a:off x="735065" y="4896010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2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27843" t="0" r="27843" b="0"/>
          <a:stretch>
            <a:fillRect/>
          </a:stretch>
        </p:blipFill>
        <p:spPr>
          <a:xfrm rot="0" flipH="0" flipV="0">
            <a:off x="735065" y="3343058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3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27843" t="0" r="27843" b="0"/>
          <a:stretch>
            <a:fillRect/>
          </a:stretch>
        </p:blipFill>
        <p:spPr>
          <a:xfrm rot="0" flipH="0" flipV="0">
            <a:off x="12551174" y="1447206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4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27843" t="0" r="27843" b="0"/>
          <a:stretch>
            <a:fillRect/>
          </a:stretch>
        </p:blipFill>
        <p:spPr>
          <a:xfrm rot="0" flipH="0" flipV="0">
            <a:off x="10277874" y="3343058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5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27843" t="0" r="27843" b="0"/>
          <a:stretch>
            <a:fillRect/>
          </a:stretch>
        </p:blipFill>
        <p:spPr>
          <a:xfrm rot="0" flipH="0" flipV="0">
            <a:off x="735065" y="1790106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6" name=""/>
          <p:cNvPicPr>
            <a:picLocks noChangeAspect="1"/>
          </p:cNvPicPr>
          <p:nvPr/>
        </p:nvPicPr>
        <p:blipFill>
          <a:blip r:embed="rId7">
            <a:alphaModFix amt="100000"/>
          </a:blip>
          <a:srcRect l="27889" t="0" r="27889" b="0"/>
          <a:stretch>
            <a:fillRect/>
          </a:stretch>
        </p:blipFill>
        <p:spPr>
          <a:xfrm rot="0" flipH="0" flipV="0">
            <a:off x="10277874" y="4896010"/>
            <a:ext cx="1113965" cy="1407120"/>
          </a:xfrm>
          <a:custGeom>
            <a:avLst/>
            <a:gdLst>
              <a:gd name="connsiteX0" fmla="*/ 185665 w 1113965"/>
              <a:gd name="connsiteY0" fmla="*/ 0 h 1407120"/>
              <a:gd name="connsiteX1" fmla="*/ 928300 w 1113965"/>
              <a:gd name="connsiteY1" fmla="*/ 0 h 1407120"/>
              <a:gd name="connsiteX2" fmla="*/ 1113965 w 1113965"/>
              <a:gd name="connsiteY2" fmla="*/ 185665 h 1407120"/>
              <a:gd name="connsiteX3" fmla="*/ 1113965 w 1113965"/>
              <a:gd name="connsiteY3" fmla="*/ 1221455 h 1407120"/>
              <a:gd name="connsiteX4" fmla="*/ 928300 w 1113965"/>
              <a:gd name="connsiteY4" fmla="*/ 1407120 h 1407120"/>
              <a:gd name="connsiteX5" fmla="*/ 185665 w 1113965"/>
              <a:gd name="connsiteY5" fmla="*/ 1407120 h 1407120"/>
              <a:gd name="connsiteX6" fmla="*/ 0 w 1113965"/>
              <a:gd name="connsiteY6" fmla="*/ 1221455 h 1407120"/>
              <a:gd name="connsiteX7" fmla="*/ 0 w 1113965"/>
              <a:gd name="connsiteY7" fmla="*/ 185665 h 1407120"/>
              <a:gd name="connsiteX8" fmla="*/ 185665 w 1113965"/>
              <a:gd name="connsiteY8" fmla="*/ 0 h 1407120"/>
            </a:gdLst>
            <a:rect l="l" t="t" r="r" b="b"/>
            <a:pathLst>
              <a:path w="1113965" h="1407120">
                <a:moveTo>
                  <a:pt x="185665" y="0"/>
                </a:moveTo>
                <a:lnTo>
                  <a:pt x="928300" y="0"/>
                </a:lnTo>
                <a:cubicBezTo>
                  <a:pt x="1030840" y="0"/>
                  <a:pt x="1113965" y="83125"/>
                  <a:pt x="1113965" y="185665"/>
                </a:cubicBezTo>
                <a:lnTo>
                  <a:pt x="1113965" y="1221455"/>
                </a:lnTo>
                <a:cubicBezTo>
                  <a:pt x="1113965" y="1323995"/>
                  <a:pt x="1030840" y="1407120"/>
                  <a:pt x="928300" y="1407120"/>
                </a:cubicBezTo>
                <a:lnTo>
                  <a:pt x="185665" y="1407120"/>
                </a:lnTo>
                <a:cubicBezTo>
                  <a:pt x="83125" y="1407120"/>
                  <a:pt x="0" y="1323995"/>
                  <a:pt x="0" y="1221455"/>
                </a:cubicBezTo>
                <a:lnTo>
                  <a:pt x="0" y="185665"/>
                </a:lnTo>
                <a:cubicBezTo>
                  <a:pt x="0" y="83125"/>
                  <a:pt x="83125" y="0"/>
                  <a:pt x="18566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" name="标题 1"/>
          <p:cNvSpPr txBox="1"/>
          <p:nvPr/>
        </p:nvSpPr>
        <p:spPr>
          <a:xfrm rot="0" flipH="0" flipV="0">
            <a:off x="3886115" y="914400"/>
            <a:ext cx="4419770" cy="6099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1AB6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Product Comparison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6073141" y="1911262"/>
            <a:ext cx="45719" cy="128596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56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073141" y="3440066"/>
            <a:ext cx="45719" cy="128596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56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073141" y="4968869"/>
            <a:ext cx="45719" cy="128596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56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596039" y="244369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Existing Products Analysis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04775" y="252947"/>
            <a:ext cx="134030" cy="134030"/>
          </a:xfrm>
          <a:prstGeom prst="rect">
            <a:avLst/>
          </a:prstGeom>
          <a:noFill/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421870" y="564598"/>
            <a:ext cx="179026" cy="1790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169408" y="305700"/>
            <a:ext cx="366669" cy="36666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5" name=""/>
          <p:cNvPicPr>
            <a:picLocks noChangeAspect="1"/>
          </p:cNvPicPr>
          <p:nvPr/>
        </p:nvPicPr>
        <p:blipFill>
          <a:blip r:embed="rId8">
            <a:alphaModFix amt="100000"/>
          </a:blip>
          <a:srcRect l="0" t="0" r="4576" b="0"/>
          <a:stretch>
            <a:fillRect/>
          </a:stretch>
        </p:blipFill>
        <p:spPr>
          <a:xfrm rot="0" flipH="0" flipV="0">
            <a:off x="10288599" y="1808480"/>
            <a:ext cx="1167250" cy="1394460"/>
          </a:xfrm>
          <a:prstGeom prst="rect">
            <a:avLst/>
          </a:prstGeom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18878" y="1533822"/>
            <a:ext cx="3878943" cy="4398175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bg1">
                <a:lumMod val="95000"/>
              </a:schemeClr>
            </a:solidFill>
            <a:miter/>
          </a:ln>
          <a:effectLst>
            <a:outerShdw dist="0" blurRad="1270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97200" y="1837738"/>
            <a:ext cx="22119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1AB6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Core Concept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0" flipV="0">
            <a:off x="1689467" y="1733743"/>
            <a:ext cx="1312821" cy="896693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900294" y="1332404"/>
            <a:ext cx="1101981" cy="2059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796988" y="1332404"/>
            <a:ext cx="249525" cy="205971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893666" y="3012950"/>
            <a:ext cx="3316669" cy="25963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The project aims to assist farmers in live streaming by providing real- time speech generation, blockchain traceability display, and AR feature recognition.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617107" y="5825393"/>
            <a:ext cx="1869786" cy="1066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94179" y="1533822"/>
            <a:ext cx="3878943" cy="4398175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bg1">
                <a:lumMod val="95000"/>
              </a:schemeClr>
            </a:solidFill>
            <a:miter/>
          </a:ln>
          <a:effectLst>
            <a:outerShdw dist="0" blurRad="1270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077200" y="1837738"/>
            <a:ext cx="2207280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1AB69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Project Positioning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0" flipV="0">
            <a:off x="6764768" y="1733743"/>
            <a:ext cx="1312821" cy="896693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975595" y="1332404"/>
            <a:ext cx="1101981" cy="2059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72289" y="1332404"/>
            <a:ext cx="249525" cy="205971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968967" y="3012949"/>
            <a:ext cx="3316669" cy="25963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It is positioned as an agricultural live streaming intelligent auxiliary SaaS platform, with the core philosophy of "technology empowerment, trust reconstruction, and value sharing".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692408" y="5825393"/>
            <a:ext cx="1869786" cy="1066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43100" y="1736138"/>
            <a:ext cx="7641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35800" y="1736138"/>
            <a:ext cx="7641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96039" y="244369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Project Content and Positioning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04775" y="252947"/>
            <a:ext cx="134030" cy="134030"/>
          </a:xfrm>
          <a:prstGeom prst="rect">
            <a:avLst/>
          </a:prstGeom>
          <a:noFill/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21870" y="564598"/>
            <a:ext cx="179026" cy="1790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69408" y="305700"/>
            <a:ext cx="366669" cy="36666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8100000" flipH="0" flipV="0">
            <a:off x="842016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8100000" flipH="0" flipV="0">
            <a:off x="945406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7337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AR Feature Recognition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17336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Utilizes TensorFlow Lite and ARKit to achieve 0.8- second rapid recognition with 98% accuracy.
Supports dynamic growth rendering and multi- modal interaction, enhancing user experience.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93991" y="2069386"/>
            <a:ext cx="378272" cy="43200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8100000" flipH="0" flipV="0">
            <a:off x="4543902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8100000" flipH="0" flipV="0">
            <a:off x="4647291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38762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80538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Blockchain Traceability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80537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7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Breakthroughs in high- frequency data processing and cross- chain recognition ensure data compliance and transparency.
Consumers can scan to view a 3D supply chain map with detailed records.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51012" y="2080523"/>
            <a:ext cx="468000" cy="409727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8100000" flipH="0" flipV="0">
            <a:off x="8408170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8100000" flipH="0" flipV="0">
            <a:off x="8511551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232294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58900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Speech Generation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58899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Generates speech based on real- time sensor data and includes a risk control system to ensure compliance.
Enhances emotional engagement through voice synthesis technology.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633282" y="2081801"/>
            <a:ext cx="432000" cy="40717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96039" y="244369"/>
            <a:ext cx="10858500" cy="5078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Core Functions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04775" y="252947"/>
            <a:ext cx="134030" cy="134030"/>
          </a:xfrm>
          <a:prstGeom prst="rect">
            <a:avLst/>
          </a:prstGeom>
          <a:noFill/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21870" y="564598"/>
            <a:ext cx="179026" cy="1790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169408" y="305700"/>
            <a:ext cx="366669" cy="36666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118178" y="2162975"/>
            <a:ext cx="4956133" cy="744368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Description: TikTok/Kuaishou restrict 3rd-party tool APIs.
Impact: Lose &gt;80% traffic channels → Business model collapse.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506102" y="1893177"/>
            <a:ext cx="471804" cy="472200"/>
          </a:xfrm>
          <a:prstGeom prst="ellipse">
            <a:avLst/>
          </a:prstGeom>
          <a:solidFill>
            <a:schemeClr val="accent1"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494347" y="1960128"/>
            <a:ext cx="495300" cy="30734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18178" y="1723926"/>
            <a:ext cx="4956133" cy="40535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Platform Policy Ban Risk​​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238521" y="3049241"/>
            <a:ext cx="471804" cy="472200"/>
          </a:xfrm>
          <a:prstGeom prst="ellipse">
            <a:avLst/>
          </a:prstGeom>
          <a:solidFill>
            <a:schemeClr val="accent1">
              <a:lumMod val="60000"/>
              <a:lumOff val="4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172153" y="3116192"/>
            <a:ext cx="609600" cy="30734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855981" y="3328199"/>
            <a:ext cx="4956133" cy="62161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Description: Content violates ad laws (e.g., false claims).
Impact: Fines up to ¥5M + permanent bans.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855981" y="2905296"/>
            <a:ext cx="4956133" cy="40535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AI Script Compliance Risk​​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914958" y="4096605"/>
            <a:ext cx="471804" cy="472200"/>
          </a:xfrm>
          <a:prstGeom prst="ellipse">
            <a:avLst/>
          </a:prstGeom>
          <a:solidFill>
            <a:schemeClr val="accent1">
              <a:lumMod val="40000"/>
              <a:lumOff val="6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890309" y="4163556"/>
            <a:ext cx="533400" cy="30734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533787" y="4367597"/>
            <a:ext cx="4956133" cy="62161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Description: Farmer payment reluctance (churn ↑ if &gt;¥50/month).
Impact: Year 1 revenue &lt;¥30M vs. R&amp;D cost ¥120M.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33787" y="3927354"/>
            <a:ext cx="4956133" cy="40535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Cash Flow Crisis Risk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1166314"/>
            <a:ext cx="1994820" cy="1331586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2655220" y="1166314"/>
            <a:ext cx="1994820" cy="1331586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96314" y="2632318"/>
            <a:ext cx="1658905" cy="1107355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1" flipV="0">
            <a:off x="2655220" y="2632318"/>
            <a:ext cx="1658905" cy="1107355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452751" y="3874092"/>
            <a:ext cx="1202468" cy="782960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2655220" y="3874092"/>
            <a:ext cx="1202468" cy="782960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21295839" flipH="0" flipV="0">
            <a:off x="673960" y="2406981"/>
            <a:ext cx="2003359" cy="386389"/>
          </a:xfrm>
          <a:custGeom>
            <a:avLst/>
            <a:gdLst>
              <a:gd name="connsiteX0" fmla="*/ 0 w 1826855"/>
              <a:gd name="connsiteY0" fmla="*/ 0 h 355906"/>
              <a:gd name="connsiteX1" fmla="*/ 1826855 w 1826855"/>
              <a:gd name="connsiteY1" fmla="*/ 6428 h 355906"/>
              <a:gd name="connsiteX2" fmla="*/ 1802204 w 1826855"/>
              <a:gd name="connsiteY2" fmla="*/ 287682 h 355906"/>
              <a:gd name="connsiteX3" fmla="*/ 1098804 w 1826855"/>
              <a:gd name="connsiteY3" fmla="*/ 355906 h 355906"/>
              <a:gd name="connsiteX4" fmla="*/ 0 w 1826855"/>
              <a:gd name="connsiteY4" fmla="*/ 0 h 355906"/>
            </a:gdLst>
            <a:rect l="l" t="t" r="r" b="b"/>
            <a:pathLst>
              <a:path w="1826855" h="355906">
                <a:moveTo>
                  <a:pt x="0" y="0"/>
                </a:moveTo>
                <a:lnTo>
                  <a:pt x="1826855" y="6428"/>
                </a:lnTo>
                <a:lnTo>
                  <a:pt x="1802204" y="287682"/>
                </a:lnTo>
                <a:lnTo>
                  <a:pt x="1098804" y="35590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304161" flipH="1" flipV="0">
            <a:off x="2636627" y="3666861"/>
            <a:ext cx="1661606" cy="345627"/>
          </a:xfrm>
          <a:custGeom>
            <a:avLst/>
            <a:gdLst>
              <a:gd name="connsiteX0" fmla="*/ 0 w 1823366"/>
              <a:gd name="connsiteY0" fmla="*/ 0 h 339973"/>
              <a:gd name="connsiteX1" fmla="*/ 1823366 w 1823366"/>
              <a:gd name="connsiteY1" fmla="*/ 2780 h 339973"/>
              <a:gd name="connsiteX2" fmla="*/ 1796353 w 1823366"/>
              <a:gd name="connsiteY2" fmla="*/ 278784 h 339973"/>
              <a:gd name="connsiteX3" fmla="*/ 1067622 w 1823366"/>
              <a:gd name="connsiteY3" fmla="*/ 339973 h 339973"/>
              <a:gd name="connsiteX4" fmla="*/ 0 w 1823366"/>
              <a:gd name="connsiteY4" fmla="*/ 0 h 339973"/>
            </a:gdLst>
            <a:rect l="l" t="t" r="r" b="b"/>
            <a:pathLst>
              <a:path w="1823366" h="339973">
                <a:moveTo>
                  <a:pt x="0" y="0"/>
                </a:moveTo>
                <a:lnTo>
                  <a:pt x="1823366" y="2780"/>
                </a:lnTo>
                <a:lnTo>
                  <a:pt x="1796353" y="278784"/>
                </a:lnTo>
                <a:lnTo>
                  <a:pt x="1067622" y="33997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452116" y="4556629"/>
            <a:ext cx="1203105" cy="969440"/>
          </a:xfrm>
          <a:custGeom>
            <a:avLst/>
            <a:gdLst>
              <a:gd name="connsiteX0" fmla="*/ 0 w 1090612"/>
              <a:gd name="connsiteY0" fmla="*/ 92522 h 899764"/>
              <a:gd name="connsiteX1" fmla="*/ 1090612 w 1090612"/>
              <a:gd name="connsiteY1" fmla="*/ 0 h 899764"/>
              <a:gd name="connsiteX2" fmla="*/ 1089601 w 1090612"/>
              <a:gd name="connsiteY2" fmla="*/ 899764 h 899764"/>
              <a:gd name="connsiteX3" fmla="*/ 0 w 1090612"/>
              <a:gd name="connsiteY3" fmla="*/ 92522 h 899764"/>
            </a:gdLst>
            <a:rect l="l" t="t" r="r" b="b"/>
            <a:pathLst>
              <a:path w="1090612" h="899764">
                <a:moveTo>
                  <a:pt x="0" y="92522"/>
                </a:moveTo>
                <a:lnTo>
                  <a:pt x="1090612" y="0"/>
                </a:lnTo>
                <a:cubicBezTo>
                  <a:pt x="1088687" y="299128"/>
                  <a:pt x="1091526" y="600636"/>
                  <a:pt x="1089601" y="899764"/>
                </a:cubicBezTo>
                <a:lnTo>
                  <a:pt x="0" y="9252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1" flipV="0">
            <a:off x="2654583" y="4556629"/>
            <a:ext cx="1203105" cy="969440"/>
          </a:xfrm>
          <a:custGeom>
            <a:avLst/>
            <a:gdLst>
              <a:gd name="connsiteX0" fmla="*/ 0 w 1090612"/>
              <a:gd name="connsiteY0" fmla="*/ 92522 h 899764"/>
              <a:gd name="connsiteX1" fmla="*/ 1090612 w 1090612"/>
              <a:gd name="connsiteY1" fmla="*/ 0 h 899764"/>
              <a:gd name="connsiteX2" fmla="*/ 1089601 w 1090612"/>
              <a:gd name="connsiteY2" fmla="*/ 899764 h 899764"/>
              <a:gd name="connsiteX3" fmla="*/ 0 w 1090612"/>
              <a:gd name="connsiteY3" fmla="*/ 92522 h 899764"/>
            </a:gdLst>
            <a:rect l="l" t="t" r="r" b="b"/>
            <a:pathLst>
              <a:path w="1090612" h="899764">
                <a:moveTo>
                  <a:pt x="0" y="92522"/>
                </a:moveTo>
                <a:lnTo>
                  <a:pt x="1090612" y="0"/>
                </a:lnTo>
                <a:cubicBezTo>
                  <a:pt x="1088687" y="299128"/>
                  <a:pt x="1091526" y="600636"/>
                  <a:pt x="1089601" y="899764"/>
                </a:cubicBezTo>
                <a:lnTo>
                  <a:pt x="0" y="9252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472096" y="1651572"/>
            <a:ext cx="361067" cy="36106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3326599" y="3079860"/>
            <a:ext cx="316146" cy="31614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3081474" y="4122678"/>
            <a:ext cx="349959" cy="32984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304161" flipH="1" flipV="0">
            <a:off x="2634101" y="2406981"/>
            <a:ext cx="2003359" cy="386389"/>
          </a:xfrm>
          <a:custGeom>
            <a:avLst/>
            <a:gdLst>
              <a:gd name="connsiteX0" fmla="*/ 0 w 1826855"/>
              <a:gd name="connsiteY0" fmla="*/ 0 h 355906"/>
              <a:gd name="connsiteX1" fmla="*/ 1826855 w 1826855"/>
              <a:gd name="connsiteY1" fmla="*/ 6428 h 355906"/>
              <a:gd name="connsiteX2" fmla="*/ 1802204 w 1826855"/>
              <a:gd name="connsiteY2" fmla="*/ 287682 h 355906"/>
              <a:gd name="connsiteX3" fmla="*/ 1098804 w 1826855"/>
              <a:gd name="connsiteY3" fmla="*/ 355906 h 355906"/>
              <a:gd name="connsiteX4" fmla="*/ 0 w 1826855"/>
              <a:gd name="connsiteY4" fmla="*/ 0 h 355906"/>
            </a:gdLst>
            <a:rect l="l" t="t" r="r" b="b"/>
            <a:pathLst>
              <a:path w="1826855" h="355906">
                <a:moveTo>
                  <a:pt x="0" y="0"/>
                </a:moveTo>
                <a:lnTo>
                  <a:pt x="1826855" y="6428"/>
                </a:lnTo>
                <a:lnTo>
                  <a:pt x="1802204" y="287682"/>
                </a:lnTo>
                <a:lnTo>
                  <a:pt x="1098804" y="35590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21295839" flipH="0" flipV="0">
            <a:off x="1015123" y="3666861"/>
            <a:ext cx="1661606" cy="345627"/>
          </a:xfrm>
          <a:custGeom>
            <a:avLst/>
            <a:gdLst>
              <a:gd name="connsiteX0" fmla="*/ 0 w 1823366"/>
              <a:gd name="connsiteY0" fmla="*/ 0 h 339973"/>
              <a:gd name="connsiteX1" fmla="*/ 1823366 w 1823366"/>
              <a:gd name="connsiteY1" fmla="*/ 2780 h 339973"/>
              <a:gd name="connsiteX2" fmla="*/ 1796353 w 1823366"/>
              <a:gd name="connsiteY2" fmla="*/ 278784 h 339973"/>
              <a:gd name="connsiteX3" fmla="*/ 1067622 w 1823366"/>
              <a:gd name="connsiteY3" fmla="*/ 339973 h 339973"/>
              <a:gd name="connsiteX4" fmla="*/ 0 w 1823366"/>
              <a:gd name="connsiteY4" fmla="*/ 0 h 339973"/>
            </a:gdLst>
            <a:rect l="l" t="t" r="r" b="b"/>
            <a:pathLst>
              <a:path w="1823366" h="339973">
                <a:moveTo>
                  <a:pt x="0" y="0"/>
                </a:moveTo>
                <a:lnTo>
                  <a:pt x="1823366" y="2780"/>
                </a:lnTo>
                <a:lnTo>
                  <a:pt x="1796353" y="278784"/>
                </a:lnTo>
                <a:lnTo>
                  <a:pt x="1067622" y="33997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4588160" y="5158467"/>
            <a:ext cx="471804" cy="472200"/>
          </a:xfrm>
          <a:prstGeom prst="ellipse">
            <a:avLst/>
          </a:prstGeom>
          <a:solidFill>
            <a:schemeClr val="accent1">
              <a:lumMod val="40000"/>
              <a:lumOff val="60000"/>
              <a:alpha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563511" y="5225418"/>
            <a:ext cx="533400" cy="30734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5206989" y="5429459"/>
            <a:ext cx="4956133" cy="62161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Description: &gt;20% error rate in complex scenes (rain/greenhouse glare).
Impact: Scan rate drops from 40% → 15%.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5206989" y="4989216"/>
            <a:ext cx="4956133" cy="40535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AR Recognition Failure Risk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1742641" y="4875663"/>
            <a:ext cx="912182" cy="593947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1" flipV="0">
            <a:off x="2654824" y="4875663"/>
            <a:ext cx="912182" cy="593947"/>
          </a:xfrm>
          <a:custGeom>
            <a:avLst/>
            <a:gdLst>
              <a:gd name="connsiteX0" fmla="*/ 1808300 w 1808300"/>
              <a:gd name="connsiteY0" fmla="*/ 0 h 1235881"/>
              <a:gd name="connsiteX1" fmla="*/ 1808300 w 1808300"/>
              <a:gd name="connsiteY1" fmla="*/ 1079230 h 1235881"/>
              <a:gd name="connsiteX2" fmla="*/ 0 w 1808300"/>
              <a:gd name="connsiteY2" fmla="*/ 1235881 h 1235881"/>
              <a:gd name="connsiteX3" fmla="*/ 0 w 1808300"/>
              <a:gd name="connsiteY3" fmla="*/ 350509 h 1235881"/>
            </a:gdLst>
            <a:rect l="l" t="t" r="r" b="b"/>
            <a:pathLst>
              <a:path w="1808300" h="1235881">
                <a:moveTo>
                  <a:pt x="1808300" y="0"/>
                </a:moveTo>
                <a:lnTo>
                  <a:pt x="1808300" y="1079230"/>
                </a:lnTo>
                <a:lnTo>
                  <a:pt x="0" y="1235881"/>
                </a:lnTo>
                <a:lnTo>
                  <a:pt x="0" y="35050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1742159" y="5393430"/>
            <a:ext cx="912665" cy="735411"/>
          </a:xfrm>
          <a:custGeom>
            <a:avLst/>
            <a:gdLst>
              <a:gd name="connsiteX0" fmla="*/ 0 w 1090612"/>
              <a:gd name="connsiteY0" fmla="*/ 92522 h 899764"/>
              <a:gd name="connsiteX1" fmla="*/ 1090612 w 1090612"/>
              <a:gd name="connsiteY1" fmla="*/ 0 h 899764"/>
              <a:gd name="connsiteX2" fmla="*/ 1089601 w 1090612"/>
              <a:gd name="connsiteY2" fmla="*/ 899764 h 899764"/>
              <a:gd name="connsiteX3" fmla="*/ 0 w 1090612"/>
              <a:gd name="connsiteY3" fmla="*/ 92522 h 899764"/>
            </a:gdLst>
            <a:rect l="l" t="t" r="r" b="b"/>
            <a:pathLst>
              <a:path w="1090612" h="899764">
                <a:moveTo>
                  <a:pt x="0" y="92522"/>
                </a:moveTo>
                <a:lnTo>
                  <a:pt x="1090612" y="0"/>
                </a:lnTo>
                <a:cubicBezTo>
                  <a:pt x="1088687" y="299128"/>
                  <a:pt x="1091526" y="600636"/>
                  <a:pt x="1089601" y="899764"/>
                </a:cubicBezTo>
                <a:lnTo>
                  <a:pt x="0" y="9252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0" flipH="1" flipV="0">
            <a:off x="2654341" y="5393430"/>
            <a:ext cx="912665" cy="735411"/>
          </a:xfrm>
          <a:custGeom>
            <a:avLst/>
            <a:gdLst>
              <a:gd name="connsiteX0" fmla="*/ 0 w 1090612"/>
              <a:gd name="connsiteY0" fmla="*/ 92522 h 899764"/>
              <a:gd name="connsiteX1" fmla="*/ 1090612 w 1090612"/>
              <a:gd name="connsiteY1" fmla="*/ 0 h 899764"/>
              <a:gd name="connsiteX2" fmla="*/ 1089601 w 1090612"/>
              <a:gd name="connsiteY2" fmla="*/ 899764 h 899764"/>
              <a:gd name="connsiteX3" fmla="*/ 0 w 1090612"/>
              <a:gd name="connsiteY3" fmla="*/ 92522 h 899764"/>
            </a:gdLst>
            <a:rect l="l" t="t" r="r" b="b"/>
            <a:pathLst>
              <a:path w="1090612" h="899764">
                <a:moveTo>
                  <a:pt x="0" y="92522"/>
                </a:moveTo>
                <a:lnTo>
                  <a:pt x="1090612" y="0"/>
                </a:lnTo>
                <a:cubicBezTo>
                  <a:pt x="1088687" y="299128"/>
                  <a:pt x="1091526" y="600636"/>
                  <a:pt x="1089601" y="899764"/>
                </a:cubicBezTo>
                <a:lnTo>
                  <a:pt x="0" y="9252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0" flipH="0" flipV="0">
            <a:off x="2950517" y="5050600"/>
            <a:ext cx="293466" cy="27659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899900" y="392435"/>
            <a:ext cx="10619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​​Critical Risk Analysis &amp; Mitigation​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6200000" flipH="0" flipV="0">
            <a:off x="433600" y="446435"/>
            <a:ext cx="360000" cy="360000"/>
          </a:xfrm>
          <a:prstGeom prst="diamond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6200000" flipH="0" flipV="0">
            <a:off x="292966" y="446435"/>
            <a:ext cx="360000" cy="360000"/>
          </a:xfrm>
          <a:prstGeom prst="diamond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230100" cy="7023100"/>
          </a:xfrm>
          <a:prstGeom prst="rect"/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28608" r="0" b="28608"/>
          <a:stretch>
            <a:fillRect/>
          </a:stretch>
        </p:blipFill>
        <p:spPr>
          <a:xfrm rot="0" flipH="0" flipV="0">
            <a:off x="0" y="3947491"/>
            <a:ext cx="12192000" cy="2918460"/>
          </a:xfrm>
          <a:custGeom>
            <a:avLst/>
            <a:gdLst/>
            <a:rect l="l" t="t" r="r" b="b"/>
            <a:pathLst>
              <a:path w="12192000" h="2918460">
                <a:moveTo>
                  <a:pt x="0" y="0"/>
                </a:moveTo>
                <a:lnTo>
                  <a:pt x="12192000" y="0"/>
                </a:lnTo>
                <a:lnTo>
                  <a:pt x="12192000" y="2918460"/>
                </a:lnTo>
                <a:lnTo>
                  <a:pt x="0" y="291846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3947491"/>
            <a:ext cx="12192000" cy="291846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54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399" y="1517373"/>
            <a:ext cx="3426571" cy="4174436"/>
          </a:xfrm>
          <a:prstGeom prst="roundRect">
            <a:avLst>
              <a:gd name="adj" fmla="val 87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203200" dir="2700000" sx="100000" sy="100000" kx="0" ky="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877144" y="1437860"/>
            <a:ext cx="278848" cy="287793"/>
          </a:xfrm>
          <a:prstGeom prst="ellipse">
            <a:avLst/>
          </a:prstGeom>
          <a:noFill/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39198" y="2511286"/>
            <a:ext cx="2868972" cy="28690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Tech Anchors​​:
AR-ID 3.0​​: 100+ crop recognition (&lt;0.5s latency)
​​Blockchain Network​​: 500 nodes across key agricultural regions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341853" y="1517373"/>
            <a:ext cx="3426571" cy="4174436"/>
          </a:xfrm>
          <a:prstGeom prst="roundRect">
            <a:avLst>
              <a:gd name="adj" fmla="val 87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203200" dir="2700000" sx="100000" sy="100000" kx="0" ky="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558598" y="1437860"/>
            <a:ext cx="278848" cy="287793"/>
          </a:xfrm>
          <a:prstGeom prst="ellipse">
            <a:avLst/>
          </a:prstGeom>
          <a:noFill/>
          <a:ln w="5715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20652" y="2511286"/>
            <a:ext cx="2868972" cy="28690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Platform Expansion​​:
​​Open API Hub​​: Integrate third-party testing labs, logistics providers, and fintech partners
​​Agri-Data Exchange​​: Monetization via QST pricing model (Quality × Scarcity × Timeliness)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023307" y="1517373"/>
            <a:ext cx="3426571" cy="4174436"/>
          </a:xfrm>
          <a:prstGeom prst="roundRect">
            <a:avLst>
              <a:gd name="adj" fmla="val 87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203200" dir="2700000" sx="100000" sy="100000" kx="0" ky="0" algn="tl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240052" y="1437860"/>
            <a:ext cx="278848" cy="287793"/>
          </a:xfrm>
          <a:prstGeom prst="ellipse">
            <a:avLst/>
          </a:prstGeom>
          <a:noFill/>
          <a:ln w="571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02106" y="2511286"/>
            <a:ext cx="2868972" cy="28690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Industry Standardization​​:
AgriOS​​: Embedded operating system for 100K+ smart farming devices
​​MetaFarm Nexus​​: Digital twin technology for 1:1 virtual-physical farm management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39198" y="1636644"/>
            <a:ext cx="2868972" cy="7633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39198" y="2089868"/>
            <a:ext cx="2868972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9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​​Phase 1: Tool Dominance (0-18mo)​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620652" y="1636644"/>
            <a:ext cx="2868972" cy="7633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620652" y="2089868"/>
            <a:ext cx="2868972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Phase 2: Ecosystem Orchestration (19-36 Months)​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302106" y="1636644"/>
            <a:ext cx="2868972" cy="7633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302106" y="2089868"/>
            <a:ext cx="2868972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Phase 3: Infrastructure Dominance (37-60 Months)​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1395986" y="6019137"/>
            <a:ext cx="122913" cy="12291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1189252" y="6019137"/>
            <a:ext cx="122913" cy="12291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0982518" y="6019137"/>
            <a:ext cx="122913" cy="122913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Strategic Roadmap​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1AB69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